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304" r:id="rId4"/>
    <p:sldId id="296" r:id="rId5"/>
    <p:sldId id="273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314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23/5/2019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</a:t>
            </a:r>
            <a:r>
              <a:rPr lang="en-GB" dirty="0" smtClean="0"/>
              <a:t>did </a:t>
            </a:r>
            <a:r>
              <a:rPr lang="en-GB" dirty="0"/>
              <a:t>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</a:t>
            </a:r>
            <a:r>
              <a:rPr lang="en-GB" dirty="0" smtClean="0"/>
              <a:t>(cis regions) and </a:t>
            </a:r>
            <a:r>
              <a:rPr lang="en-GB" dirty="0"/>
              <a:t>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 smtClean="0"/>
              <a:t>Primary/secondary and cis/trans signal classifications.</a:t>
            </a:r>
            <a:endParaRPr lang="en-GB" dirty="0"/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 smtClean="0"/>
              <a:t>coloc</a:t>
            </a:r>
            <a:r>
              <a:rPr lang="en-GB" dirty="0" smtClean="0"/>
              <a:t>(</a:t>
            </a:r>
            <a:r>
              <a:rPr lang="en-GB" dirty="0" err="1" smtClean="0"/>
              <a:t>alisation</a:t>
            </a:r>
            <a:r>
              <a:rPr lang="en-GB" dirty="0" smtClean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</a:t>
            </a:r>
            <a:r>
              <a:rPr lang="en-GB" altLang="en-US" dirty="0" smtClean="0"/>
              <a:t>study is one of several </a:t>
            </a:r>
            <a:r>
              <a:rPr lang="en-GB" altLang="en-US" dirty="0" smtClean="0"/>
              <a:t>initiatives in SCALLOP consortium on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</a:t>
            </a:r>
            <a:r>
              <a:rPr lang="en-GB" altLang="en-US" dirty="0" smtClean="0"/>
              <a:t>assays, involving 12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</a:t>
            </a:r>
            <a:r>
              <a:rPr lang="en-GB" altLang="en-US" dirty="0" smtClean="0"/>
              <a:t>studies </a:t>
            </a:r>
            <a:r>
              <a:rPr lang="en-GB" altLang="en-US" dirty="0"/>
              <a:t>of 91 </a:t>
            </a:r>
            <a:r>
              <a:rPr lang="en-GB" altLang="en-US" dirty="0" smtClean="0"/>
              <a:t>Inflammation proteins </a:t>
            </a:r>
            <a:r>
              <a:rPr lang="en-GB" altLang="en-US" dirty="0" smtClean="0"/>
              <a:t>developed for the vital role of </a:t>
            </a:r>
            <a:r>
              <a:rPr lang="en-US" altLang="en-US" dirty="0" smtClean="0"/>
              <a:t>inflammation </a:t>
            </a:r>
            <a:r>
              <a:rPr lang="en-US" altLang="en-US" dirty="0" smtClean="0"/>
              <a:t>in </a:t>
            </a:r>
            <a:r>
              <a:rPr lang="en-US" altLang="en-US" dirty="0"/>
              <a:t>immune response and </a:t>
            </a:r>
            <a:r>
              <a:rPr lang="en-US" altLang="en-US" dirty="0" smtClean="0"/>
              <a:t>a </a:t>
            </a:r>
            <a:r>
              <a:rPr lang="en-US" altLang="en-US" dirty="0"/>
              <a:t>range of pathological processes and diseases</a:t>
            </a:r>
            <a:r>
              <a:rPr lang="en-US" altLang="en-US" dirty="0" smtClean="0"/>
              <a:t>.</a:t>
            </a:r>
          </a:p>
          <a:p>
            <a:pPr>
              <a:spcBef>
                <a:spcPct val="0"/>
              </a:spcBef>
              <a:defRPr/>
            </a:pPr>
            <a:r>
              <a:rPr lang="en-US" dirty="0" smtClean="0"/>
              <a:t>The aim is to identify protein quantitative trait loci (</a:t>
            </a:r>
            <a:r>
              <a:rPr lang="en-US" dirty="0" err="1" smtClean="0"/>
              <a:t>pQTLs</a:t>
            </a:r>
            <a:r>
              <a:rPr lang="en-US" dirty="0" smtClean="0"/>
              <a:t>) and assess their biological and/or clinical significance.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and by inclusion of regions in high LD, 18 </a:t>
            </a:r>
            <a:r>
              <a:rPr lang="en-GB" sz="2400" dirty="0"/>
              <a:t>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</a:t>
            </a:r>
            <a:r>
              <a:rPr lang="en-GB" sz="2400" dirty="0" smtClean="0"/>
              <a:t>. </a:t>
            </a: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</a:t>
            </a:r>
            <a:r>
              <a:rPr lang="en-GB" sz="2000" dirty="0" smtClean="0"/>
              <a:t>for both cis and trans regions </a:t>
            </a:r>
            <a:r>
              <a:rPr lang="en-GB" sz="2000" dirty="0" smtClean="0"/>
              <a:t>but </a:t>
            </a:r>
            <a:r>
              <a:rPr lang="en-GB" sz="2000" dirty="0" err="1" smtClean="0"/>
              <a:t>LocusZoom</a:t>
            </a:r>
            <a:r>
              <a:rPr lang="en-GB" sz="2000" dirty="0" smtClean="0"/>
              <a:t> won’t be able to show </a:t>
            </a:r>
            <a:r>
              <a:rPr lang="en-GB" sz="2000" dirty="0" err="1" smtClean="0"/>
              <a:t>indel</a:t>
            </a:r>
            <a:r>
              <a:rPr lang="en-GB" sz="2000" dirty="0" smtClean="0"/>
              <a:t> singletons.</a:t>
            </a:r>
            <a:endParaRPr lang="en-GB" sz="2000" dirty="0"/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altLang="en-US" dirty="0">
                <a:latin typeface="Arial" charset="0"/>
              </a:rPr>
              <a:t>The AILD-based </a:t>
            </a:r>
            <a:r>
              <a:rPr lang="en-GB" altLang="en-US" dirty="0" smtClean="0">
                <a:latin typeface="Arial" charset="0"/>
              </a:rPr>
              <a:t>approach reduced </a:t>
            </a:r>
            <a:r>
              <a:rPr lang="en-GB" altLang="en-US" dirty="0">
                <a:latin typeface="Arial" charset="0"/>
              </a:rPr>
              <a:t>the uncertainty in </a:t>
            </a:r>
            <a:r>
              <a:rPr lang="en-GB" altLang="en-US" dirty="0" smtClean="0">
                <a:latin typeface="Arial" charset="0"/>
              </a:rPr>
              <a:t>sliding </a:t>
            </a:r>
            <a:r>
              <a:rPr lang="en-GB" altLang="en-US" dirty="0" smtClean="0">
                <a:latin typeface="Arial" charset="0"/>
              </a:rPr>
              <a:t>window </a:t>
            </a:r>
            <a:r>
              <a:rPr lang="en-GB" altLang="en-US" dirty="0">
                <a:latin typeface="Arial" charset="0"/>
              </a:rPr>
              <a:t>specification</a:t>
            </a:r>
            <a:r>
              <a:rPr lang="en-GB" altLang="en-US" dirty="0" smtClean="0">
                <a:latin typeface="Arial" charset="0"/>
              </a:rPr>
              <a:t>.</a:t>
            </a:r>
          </a:p>
          <a:p>
            <a:r>
              <a:rPr lang="en-GB" altLang="en-US" dirty="0" smtClean="0">
                <a:latin typeface="Arial" charset="0"/>
              </a:rPr>
              <a:t>Specific </a:t>
            </a:r>
            <a:r>
              <a:rPr lang="en-GB" altLang="en-US" dirty="0">
                <a:latin typeface="Arial" charset="0"/>
              </a:rPr>
              <a:t>findings on OPG (and also TNFSF14, IL12B, not shown) served </a:t>
            </a:r>
            <a:r>
              <a:rPr lang="en-GB" altLang="en-US" dirty="0" smtClean="0">
                <a:latin typeface="Arial" charset="0"/>
              </a:rPr>
              <a:t>provided solid evidence over the feasibility </a:t>
            </a:r>
            <a:r>
              <a:rPr lang="en-GB" altLang="en-US" dirty="0" smtClean="0">
                <a:latin typeface="Arial" charset="0"/>
              </a:rPr>
              <a:t>and validity of the study in relation to </a:t>
            </a:r>
            <a:r>
              <a:rPr lang="en-GB" altLang="en-US" dirty="0" smtClean="0">
                <a:latin typeface="Arial" charset="0"/>
              </a:rPr>
              <a:t>earlier </a:t>
            </a:r>
            <a:r>
              <a:rPr lang="en-GB" altLang="en-US" dirty="0">
                <a:latin typeface="Arial" charset="0"/>
              </a:rPr>
              <a:t>work </a:t>
            </a:r>
            <a:r>
              <a:rPr lang="en-GB" altLang="en-US" dirty="0" smtClean="0">
                <a:latin typeface="Arial" charset="0"/>
              </a:rPr>
              <a:t>and on </a:t>
            </a:r>
            <a:r>
              <a:rPr lang="en-GB" altLang="en-US" dirty="0">
                <a:latin typeface="Arial" charset="0"/>
              </a:rPr>
              <a:t>a greater scale. In general, it </a:t>
            </a:r>
            <a:r>
              <a:rPr lang="en-GB" altLang="en-US" dirty="0" smtClean="0">
                <a:latin typeface="Arial" charset="0"/>
              </a:rPr>
              <a:t>is expected to corroborate </a:t>
            </a:r>
            <a:r>
              <a:rPr lang="en-GB" altLang="en-US" dirty="0">
                <a:latin typeface="Arial" charset="0"/>
              </a:rPr>
              <a:t>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</a:t>
            </a:r>
            <a:r>
              <a:rPr lang="en-GB" altLang="en-US" dirty="0" smtClean="0">
                <a:latin typeface="Arial" charset="0"/>
              </a:rPr>
              <a:t>), which will be focus of further analysis. </a:t>
            </a:r>
            <a:endParaRPr lang="en-GB" altLang="en-US" dirty="0">
              <a:latin typeface="Arial" charset="0"/>
            </a:endParaRP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</a:t>
            </a:r>
            <a:r>
              <a:rPr lang="en-GB" altLang="en-US" dirty="0" smtClean="0">
                <a:latin typeface="Arial" charset="0"/>
              </a:rPr>
              <a:t>as with associate implementations such as R packages provides </a:t>
            </a:r>
            <a:r>
              <a:rPr lang="en-GB" altLang="en-US" dirty="0">
                <a:latin typeface="Arial" charset="0"/>
              </a:rPr>
              <a:t>information </a:t>
            </a:r>
            <a:r>
              <a:rPr lang="en-GB" altLang="en-US" dirty="0" smtClean="0">
                <a:latin typeface="Arial" charset="0"/>
              </a:rPr>
              <a:t>will facilitate </a:t>
            </a:r>
            <a:r>
              <a:rPr lang="en-GB" altLang="en-US" dirty="0">
                <a:latin typeface="Arial" charset="0"/>
              </a:rPr>
              <a:t>analysis </a:t>
            </a:r>
            <a:r>
              <a:rPr lang="en-GB" altLang="en-US" dirty="0" smtClean="0">
                <a:latin typeface="Arial" charset="0"/>
              </a:rPr>
              <a:t>across </a:t>
            </a:r>
            <a:r>
              <a:rPr lang="en-GB" altLang="en-US" dirty="0" err="1" smtClean="0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</a:t>
            </a:r>
            <a:r>
              <a:rPr lang="en-GB" altLang="en-US" dirty="0" smtClean="0">
                <a:latin typeface="Arial" charset="0"/>
              </a:rPr>
              <a:t>panels </a:t>
            </a:r>
            <a:r>
              <a:rPr lang="en-GB" altLang="en-US" dirty="0">
                <a:latin typeface="Arial" charset="0"/>
              </a:rPr>
              <a:t>in the SCALLOP </a:t>
            </a:r>
            <a:r>
              <a:rPr lang="en-GB" altLang="en-US" dirty="0" smtClean="0">
                <a:latin typeface="Arial" charset="0"/>
              </a:rPr>
              <a:t>consortium with respect to TRYGGVE and overall analysis.</a:t>
            </a:r>
            <a:endParaRPr lang="en-GB" altLang="en-US" dirty="0">
              <a:latin typeface="Arial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 smtClean="0"/>
                  <a:t>finemapping</a:t>
                </a:r>
                <a:r>
                  <a:rPr lang="en-GB" dirty="0" smtClean="0"/>
                  <a:t>, e.g., PLINK</a:t>
                </a:r>
                <a:r>
                  <a:rPr lang="en-GB" dirty="0"/>
                  <a:t>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</a:t>
                </a:r>
                <a:r>
                  <a:rPr lang="en-GB" dirty="0" smtClean="0"/>
                  <a:t>with AILD reference data built on </a:t>
                </a:r>
                <a:r>
                  <a:rPr lang="en-GB" dirty="0" err="1" smtClean="0"/>
                  <a:t>HapMap</a:t>
                </a:r>
                <a:r>
                  <a:rPr lang="en-GB" dirty="0" smtClean="0"/>
                  <a:t> as derived for FUSION and 1KG for </a:t>
                </a:r>
                <a:r>
                  <a:rPr lang="en-GB" dirty="0" err="1" smtClean="0"/>
                  <a:t>LocusZoom</a:t>
                </a:r>
                <a:r>
                  <a:rPr lang="en-GB" dirty="0" smtClean="0"/>
                  <a:t> 1.4.</a:t>
                </a:r>
                <a:endParaRPr lang="en-GB" dirty="0"/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</a:t>
                </a:r>
                <a:r>
                  <a:rPr lang="en-GB" dirty="0" smtClean="0"/>
                  <a:t>pathways (relevant framework built for traits with MAGENTA, MAGMA, PASCAL, </a:t>
                </a:r>
                <a:r>
                  <a:rPr lang="en-GB" dirty="0" err="1" smtClean="0"/>
                  <a:t>DEPICT+databases</a:t>
                </a:r>
                <a:r>
                  <a:rPr lang="en-GB" dirty="0" smtClean="0"/>
                  <a:t> but any analogy with </a:t>
                </a:r>
                <a:r>
                  <a:rPr lang="en-GB" dirty="0" err="1" smtClean="0"/>
                  <a:t>pQTL</a:t>
                </a:r>
                <a:r>
                  <a:rPr lang="en-GB" dirty="0" smtClean="0"/>
                  <a:t>?), </a:t>
                </a:r>
                <a:r>
                  <a:rPr lang="en-GB" dirty="0"/>
                  <a:t>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</a:t>
            </a:r>
            <a:r>
              <a:rPr lang="en-GB" smtClean="0"/>
              <a:t>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</TotalTime>
  <Words>1955</Words>
  <Application>Microsoft Office PowerPoint</Application>
  <PresentationFormat>Widescreen</PresentationFormat>
  <Paragraphs>227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Olink Proximity Extension Assay (PEA) technology</vt:lpstr>
      <vt:lpstr>Statistical analysis</vt:lpstr>
      <vt:lpstr>PowerPoint Presentation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1026</cp:revision>
  <dcterms:created xsi:type="dcterms:W3CDTF">2018-11-11T14:47:16Z</dcterms:created>
  <dcterms:modified xsi:type="dcterms:W3CDTF">2019-05-23T09:15:43Z</dcterms:modified>
</cp:coreProperties>
</file>